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74" r:id="rId15"/>
    <p:sldId id="275" r:id="rId16"/>
    <p:sldId id="276" r:id="rId17"/>
    <p:sldId id="282" r:id="rId18"/>
    <p:sldId id="28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413"/>
    <a:srgbClr val="1B0C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80720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endParaRPr lang="kk-KZ" sz="5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5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 </a:t>
            </a:r>
          </a:p>
          <a:p>
            <a:r>
              <a:rPr lang="kk-KZ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Сомалық бұдандастыру</a:t>
            </a:r>
            <a:endParaRPr lang="ru-RU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solidFill>
            <a:schemeClr val="tx1"/>
          </a:solidFill>
        </p:spPr>
        <p:txBody>
          <a:bodyPr/>
          <a:lstStyle/>
          <a:p>
            <a:pPr marL="0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Хлоропласттар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митохондриялар- ды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бір клеткадан екіншісіне көшіру үшін –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цитопласттарды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қолдануға болады.</a:t>
            </a:r>
          </a:p>
          <a:p>
            <a:pPr marL="0" indent="0">
              <a:buNone/>
            </a:pP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Ата-анасының біреуінің ядросы бар және цитоплазмалық гендері екеуінен немесе біреуінен болса, онда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цитоплазмалық бұдан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цибрид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 аталады. </a:t>
            </a:r>
          </a:p>
          <a:p>
            <a:pPr marL="0" indent="0">
              <a:buFont typeface="Wingdings" pitchFamily="2" charset="2"/>
              <a:buChar char="Ø"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771800" y="4653136"/>
            <a:ext cx="1728192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004048" y="4797152"/>
            <a:ext cx="1728192" cy="144016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644008" y="2708920"/>
            <a:ext cx="1872208" cy="18722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1" name="Овал 10"/>
          <p:cNvSpPr/>
          <p:nvPr/>
        </p:nvSpPr>
        <p:spPr>
          <a:xfrm>
            <a:off x="6876256" y="2780928"/>
            <a:ext cx="1872208" cy="18722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644008" y="908720"/>
            <a:ext cx="1584176" cy="14401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804248" y="836712"/>
            <a:ext cx="1728192" cy="144016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5148064" y="105273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62" name="Овал 61"/>
          <p:cNvSpPr/>
          <p:nvPr/>
        </p:nvSpPr>
        <p:spPr>
          <a:xfrm>
            <a:off x="5076056" y="1772816"/>
            <a:ext cx="108012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63" name="Овал 62"/>
          <p:cNvSpPr/>
          <p:nvPr/>
        </p:nvSpPr>
        <p:spPr>
          <a:xfrm>
            <a:off x="4932040" y="148478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64" name="Овал 63"/>
          <p:cNvSpPr/>
          <p:nvPr/>
        </p:nvSpPr>
        <p:spPr>
          <a:xfrm>
            <a:off x="7164288" y="105273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65" name="Овал 64"/>
          <p:cNvSpPr/>
          <p:nvPr/>
        </p:nvSpPr>
        <p:spPr>
          <a:xfrm>
            <a:off x="7020272" y="148478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66" name="Овал 65"/>
          <p:cNvSpPr/>
          <p:nvPr/>
        </p:nvSpPr>
        <p:spPr>
          <a:xfrm>
            <a:off x="7380312" y="184482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67" name="Месяц 66"/>
          <p:cNvSpPr/>
          <p:nvPr/>
        </p:nvSpPr>
        <p:spPr>
          <a:xfrm rot="16395432">
            <a:off x="6314026" y="1635271"/>
            <a:ext cx="407498" cy="723008"/>
          </a:xfrm>
          <a:prstGeom prst="moon">
            <a:avLst>
              <a:gd name="adj" fmla="val 4017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Стрелка вниз 67"/>
          <p:cNvSpPr/>
          <p:nvPr/>
        </p:nvSpPr>
        <p:spPr>
          <a:xfrm rot="2424413">
            <a:off x="6114620" y="2177613"/>
            <a:ext cx="131875" cy="58683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низ 68"/>
          <p:cNvSpPr/>
          <p:nvPr/>
        </p:nvSpPr>
        <p:spPr>
          <a:xfrm rot="19646965">
            <a:off x="6864896" y="2047704"/>
            <a:ext cx="189391" cy="8160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6372200" y="105273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</a:rPr>
              <a:t>+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4932040" y="2924944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5508104" y="2924944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74" name="Овал 73"/>
          <p:cNvSpPr/>
          <p:nvPr/>
        </p:nvSpPr>
        <p:spPr>
          <a:xfrm>
            <a:off x="4716016" y="321297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75" name="Овал 74"/>
          <p:cNvSpPr/>
          <p:nvPr/>
        </p:nvSpPr>
        <p:spPr>
          <a:xfrm>
            <a:off x="4716016" y="357301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76" name="Овал 75"/>
          <p:cNvSpPr/>
          <p:nvPr/>
        </p:nvSpPr>
        <p:spPr>
          <a:xfrm>
            <a:off x="5508104" y="321297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77" name="Овал 76"/>
          <p:cNvSpPr/>
          <p:nvPr/>
        </p:nvSpPr>
        <p:spPr>
          <a:xfrm>
            <a:off x="5508104" y="357301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78" name="Овал 77"/>
          <p:cNvSpPr/>
          <p:nvPr/>
        </p:nvSpPr>
        <p:spPr>
          <a:xfrm>
            <a:off x="7236296" y="2852936"/>
            <a:ext cx="1296144" cy="86409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cxnSp>
        <p:nvCxnSpPr>
          <p:cNvPr id="80" name="Прямая соединительная линия 79"/>
          <p:cNvCxnSpPr>
            <a:stCxn id="78" idx="0"/>
            <a:endCxn id="78" idx="4"/>
          </p:cNvCxnSpPr>
          <p:nvPr/>
        </p:nvCxnSpPr>
        <p:spPr>
          <a:xfrm rot="16200000" flipH="1">
            <a:off x="7452320" y="3284984"/>
            <a:ext cx="864096" cy="0"/>
          </a:xfrm>
          <a:prstGeom prst="line">
            <a:avLst/>
          </a:prstGeom>
          <a:ln w="3175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452320" y="3212976"/>
            <a:ext cx="36004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8028384" y="3140968"/>
            <a:ext cx="3600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83" name="Овал 82"/>
          <p:cNvSpPr/>
          <p:nvPr/>
        </p:nvSpPr>
        <p:spPr>
          <a:xfrm>
            <a:off x="7020272" y="3717032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84" name="Овал 83"/>
          <p:cNvSpPr/>
          <p:nvPr/>
        </p:nvSpPr>
        <p:spPr>
          <a:xfrm>
            <a:off x="7092280" y="393305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85" name="Овал 84"/>
          <p:cNvSpPr/>
          <p:nvPr/>
        </p:nvSpPr>
        <p:spPr>
          <a:xfrm>
            <a:off x="7740352" y="3789040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6" name="Овал 85"/>
          <p:cNvSpPr/>
          <p:nvPr/>
        </p:nvSpPr>
        <p:spPr>
          <a:xfrm>
            <a:off x="7668344" y="4077072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7380312" y="4797152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Ядролық бұдан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Овал 87"/>
          <p:cNvSpPr/>
          <p:nvPr/>
        </p:nvSpPr>
        <p:spPr>
          <a:xfrm>
            <a:off x="3275856" y="4941168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9" name="Овал 88"/>
          <p:cNvSpPr/>
          <p:nvPr/>
        </p:nvSpPr>
        <p:spPr>
          <a:xfrm>
            <a:off x="2771800" y="537321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0" name="Овал 89"/>
          <p:cNvSpPr/>
          <p:nvPr/>
        </p:nvSpPr>
        <p:spPr>
          <a:xfrm>
            <a:off x="2843808" y="573325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1" name="Овал 90"/>
          <p:cNvSpPr/>
          <p:nvPr/>
        </p:nvSpPr>
        <p:spPr>
          <a:xfrm>
            <a:off x="3491880" y="537321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2" name="Овал 91"/>
          <p:cNvSpPr/>
          <p:nvPr/>
        </p:nvSpPr>
        <p:spPr>
          <a:xfrm>
            <a:off x="3563888" y="573325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3" name="Овал 92"/>
          <p:cNvSpPr/>
          <p:nvPr/>
        </p:nvSpPr>
        <p:spPr>
          <a:xfrm>
            <a:off x="5652120" y="501317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4" name="Овал 93"/>
          <p:cNvSpPr/>
          <p:nvPr/>
        </p:nvSpPr>
        <p:spPr>
          <a:xfrm>
            <a:off x="5004048" y="5445224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5" name="Овал 94"/>
          <p:cNvSpPr/>
          <p:nvPr/>
        </p:nvSpPr>
        <p:spPr>
          <a:xfrm>
            <a:off x="5148064" y="5805264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6" name="Овал 95"/>
          <p:cNvSpPr/>
          <p:nvPr/>
        </p:nvSpPr>
        <p:spPr>
          <a:xfrm>
            <a:off x="5796136" y="544522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7" name="Овал 96"/>
          <p:cNvSpPr/>
          <p:nvPr/>
        </p:nvSpPr>
        <p:spPr>
          <a:xfrm>
            <a:off x="5796136" y="5805264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4211960" y="6165304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Цитоплазмалық бұдандар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Стрелка вниз 98"/>
          <p:cNvSpPr/>
          <p:nvPr/>
        </p:nvSpPr>
        <p:spPr>
          <a:xfrm rot="2424413">
            <a:off x="4515267" y="4013890"/>
            <a:ext cx="217884" cy="113289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Стрелка вниз 99"/>
          <p:cNvSpPr/>
          <p:nvPr/>
        </p:nvSpPr>
        <p:spPr>
          <a:xfrm rot="19646965">
            <a:off x="6000800" y="4063927"/>
            <a:ext cx="189391" cy="8160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TextBox 100"/>
          <p:cNvSpPr txBox="1"/>
          <p:nvPr/>
        </p:nvSpPr>
        <p:spPr>
          <a:xfrm>
            <a:off x="3203848" y="4293096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FFFF00"/>
                </a:solidFill>
              </a:rPr>
              <a:t>Гетерокарион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251520" y="476672"/>
            <a:ext cx="1728192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251520" y="2492896"/>
            <a:ext cx="1728192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Овал 105"/>
          <p:cNvSpPr/>
          <p:nvPr/>
        </p:nvSpPr>
        <p:spPr>
          <a:xfrm>
            <a:off x="323528" y="4509120"/>
            <a:ext cx="1728192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Овал 106"/>
          <p:cNvSpPr/>
          <p:nvPr/>
        </p:nvSpPr>
        <p:spPr>
          <a:xfrm>
            <a:off x="827584" y="620688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08" name="Овал 107"/>
          <p:cNvSpPr/>
          <p:nvPr/>
        </p:nvSpPr>
        <p:spPr>
          <a:xfrm>
            <a:off x="755576" y="1196752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09" name="Овал 108"/>
          <p:cNvSpPr/>
          <p:nvPr/>
        </p:nvSpPr>
        <p:spPr>
          <a:xfrm>
            <a:off x="827584" y="1628800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10" name="Овал 109"/>
          <p:cNvSpPr/>
          <p:nvPr/>
        </p:nvSpPr>
        <p:spPr>
          <a:xfrm>
            <a:off x="971600" y="2636912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11" name="Овал 110"/>
          <p:cNvSpPr/>
          <p:nvPr/>
        </p:nvSpPr>
        <p:spPr>
          <a:xfrm>
            <a:off x="899592" y="3068960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12" name="Овал 111"/>
          <p:cNvSpPr/>
          <p:nvPr/>
        </p:nvSpPr>
        <p:spPr>
          <a:xfrm>
            <a:off x="971600" y="3501008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13" name="Овал 112"/>
          <p:cNvSpPr/>
          <p:nvPr/>
        </p:nvSpPr>
        <p:spPr>
          <a:xfrm>
            <a:off x="971600" y="465313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14" name="Овал 113"/>
          <p:cNvSpPr/>
          <p:nvPr/>
        </p:nvSpPr>
        <p:spPr>
          <a:xfrm>
            <a:off x="683568" y="5157192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15" name="Овал 114"/>
          <p:cNvSpPr/>
          <p:nvPr/>
        </p:nvSpPr>
        <p:spPr>
          <a:xfrm>
            <a:off x="611560" y="5661248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16" name="Прямоугольник 115"/>
          <p:cNvSpPr/>
          <p:nvPr/>
        </p:nvSpPr>
        <p:spPr>
          <a:xfrm rot="18068971">
            <a:off x="1611103" y="1574201"/>
            <a:ext cx="3222862" cy="112485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Цитоплазмалық бұдандардың варианттары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Стрелка вниз 116"/>
          <p:cNvSpPr/>
          <p:nvPr/>
        </p:nvSpPr>
        <p:spPr>
          <a:xfrm rot="5844591">
            <a:off x="2254731" y="5050880"/>
            <a:ext cx="254524" cy="69921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Стрелка вниз 117"/>
          <p:cNvSpPr/>
          <p:nvPr/>
        </p:nvSpPr>
        <p:spPr>
          <a:xfrm rot="7113728">
            <a:off x="2259060" y="3543943"/>
            <a:ext cx="257828" cy="160916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Стрелка вниз 118"/>
          <p:cNvSpPr/>
          <p:nvPr/>
        </p:nvSpPr>
        <p:spPr>
          <a:xfrm rot="8543580">
            <a:off x="2216783" y="1899418"/>
            <a:ext cx="251905" cy="298673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51304" cy="648072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pPr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Цитопласт  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Протопласт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259632" y="1412776"/>
            <a:ext cx="2448272" cy="18722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860032" y="1268760"/>
            <a:ext cx="2520280" cy="216024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203848" y="3789040"/>
            <a:ext cx="2592288" cy="208823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403648" y="2348880"/>
            <a:ext cx="936104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555776" y="2348880"/>
            <a:ext cx="936104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796136" y="1556792"/>
            <a:ext cx="648072" cy="28803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4932040" y="2492896"/>
            <a:ext cx="1080120" cy="2160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156176" y="2492896"/>
            <a:ext cx="1080120" cy="2160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4067944" y="3933056"/>
            <a:ext cx="648072" cy="28803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3419872" y="4581128"/>
            <a:ext cx="936104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419872" y="4941168"/>
            <a:ext cx="936104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4499992" y="4581128"/>
            <a:ext cx="1080120" cy="2160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4499992" y="4941168"/>
            <a:ext cx="1080120" cy="2160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331640" y="6021288"/>
            <a:ext cx="6696744" cy="4320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Цитоплазмалық бұдан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Месяц 18"/>
          <p:cNvSpPr/>
          <p:nvPr/>
        </p:nvSpPr>
        <p:spPr>
          <a:xfrm rot="16200000">
            <a:off x="4131899" y="2284925"/>
            <a:ext cx="343470" cy="1047443"/>
          </a:xfrm>
          <a:prstGeom prst="mo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4139952" y="3140968"/>
            <a:ext cx="360040" cy="576064"/>
          </a:xfrm>
          <a:prstGeom prst="down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995936" y="1772816"/>
            <a:ext cx="57606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  <a:solidFill>
            <a:srgbClr val="351413"/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kk-KZ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Сомалық бұдандастырудың генетикалық негіздері</a:t>
            </a:r>
          </a:p>
          <a:p>
            <a:pPr algn="ctr">
              <a:buNone/>
            </a:pPr>
            <a:endParaRPr lang="kk-KZ" sz="3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Сомалық бұдандастыру – </a:t>
            </a:r>
            <a:r>
              <a:rPr lang="kk-KZ" sz="36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гендердің бірегей тіркестерін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алуға мүмкіндік тудырады.</a:t>
            </a:r>
          </a:p>
          <a:p>
            <a:pPr marL="0" indent="0" algn="just">
              <a:buFont typeface="Wingdings" pitchFamily="2" charset="2"/>
              <a:buChar char="Ø"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Жыныстық жолмен бұдандаспайтын өсімдіктерден  </a:t>
            </a:r>
            <a:r>
              <a:rPr lang="kk-KZ" sz="36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гендердің жаңа жиынтығы бар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сомалық бұдандарды алу мүмкіндігі туады.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  <a:solidFill>
            <a:srgbClr val="1B0C26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Сомалық бұдандастыруды </a:t>
            </a:r>
          </a:p>
          <a:p>
            <a:pPr marL="0" indent="0" algn="ctr">
              <a:buNone/>
            </a:pP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сұрыптап алу әдістері</a:t>
            </a:r>
          </a:p>
          <a:p>
            <a:pPr marL="0" indent="0">
              <a:buNone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Жеке </a:t>
            </a:r>
            <a:r>
              <a:rPr lang="kk-KZ" sz="4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гетерокариондар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мен будан </a:t>
            </a:r>
            <a:r>
              <a:rPr lang="kk-KZ" sz="4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протопласттарды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көптеген ата-аналық протопластрадан бөліп алу қиын міндет.</a:t>
            </a:r>
          </a:p>
          <a:p>
            <a:pPr marL="0" indent="0">
              <a:buNone/>
            </a:pPr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kk-KZ" sz="40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Генетикалық комплементтеу  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ол бұдан клеткаларда гендер әрекеттесу негізінде ақауы бар гендердің функциясын қалпына қайтадан келтіруі.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  <a:solidFill>
            <a:srgbClr val="1B0C26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Ауксотрофтық мутанттар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–биохимиялық мутанттар. Олар мутация салдарынан өз тіршілігіне қажетті қандай да бір заттың биосинтезіне қабілеттілігінен айырылған.</a:t>
            </a:r>
          </a:p>
          <a:p>
            <a:pPr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Осыған байланысты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ауксотрофтық клеткалар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өздері түзе алмайтын заттың қоректік ортада  болуына мұқтаж болады). 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0C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332656"/>
            <a:ext cx="3610744" cy="331236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Бауырмүктің</a:t>
            </a:r>
          </a:p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глюкозаға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ауксотрофтық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аталық штаммының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протопласттары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332656"/>
            <a:ext cx="3960440" cy="331236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Бауырмүктің</a:t>
            </a:r>
          </a:p>
          <a:p>
            <a:pPr algn="ctr"/>
            <a:r>
              <a:rPr lang="kk-KZ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никотин қышқылына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ауксотрофтық </a:t>
            </a:r>
            <a:r>
              <a:rPr lang="kk-KZ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аналық штаммының 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протопластары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4149080"/>
            <a:ext cx="6264696" cy="216024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будан клетка 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9952" y="1268760"/>
            <a:ext cx="504056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6000" b="1" dirty="0" smtClean="0"/>
              <a:t>х</a:t>
            </a:r>
            <a:endParaRPr lang="ru-RU" sz="6000" b="1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040" y="285728"/>
            <a:ext cx="8640960" cy="64087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Бұдан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өсімдіктерді талдау әдістері</a:t>
            </a:r>
          </a:p>
          <a:p>
            <a:pPr algn="just">
              <a:buNone/>
            </a:pPr>
            <a:endParaRPr lang="ru-RU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052736"/>
            <a:ext cx="4032448" cy="5472608"/>
          </a:xfrm>
          <a:prstGeom prst="rect">
            <a:avLst/>
          </a:prstGeom>
          <a:solidFill>
            <a:srgbClr val="3514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5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Генетикалық</a:t>
            </a:r>
            <a:r>
              <a:rPr lang="kk-KZ" sz="2500" b="1" u="sng" dirty="0" smtClean="0">
                <a:latin typeface="Times New Roman" pitchFamily="18" charset="0"/>
                <a:cs typeface="Times New Roman" pitchFamily="18" charset="0"/>
              </a:rPr>
              <a:t> -</a:t>
            </a:r>
          </a:p>
          <a:p>
            <a:pPr algn="ctr"/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өсімдік формаларын бір-біріне бұдандастыру нәтижесінде ұрпақтардың </a:t>
            </a:r>
            <a:r>
              <a:rPr lang="kk-KZ" sz="2500" b="1" i="1" u="sng" dirty="0" smtClean="0">
                <a:latin typeface="Times New Roman" pitchFamily="18" charset="0"/>
                <a:cs typeface="Times New Roman" pitchFamily="18" charset="0"/>
              </a:rPr>
              <a:t>фенотиптік белгілерінің  </a:t>
            </a:r>
            <a:r>
              <a:rPr lang="kk-KZ" sz="2500" b="1" dirty="0" smtClean="0">
                <a:latin typeface="Times New Roman" pitchFamily="18" charset="0"/>
                <a:cs typeface="Times New Roman" pitchFamily="18" charset="0"/>
              </a:rPr>
              <a:t>бастапқы ата-аналық формалардан қаншалықты ауытқуын, өзгеріске ұшырағанын статистикалық есептеу арқылы біледі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1052736"/>
            <a:ext cx="3744416" cy="532859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Биохимиялық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- полиакрламид гелінде электрофорезді жүргізіп, одан кейін белгілі ферменттік активтілігі бар белоктарды бояу арқылы изоферменттерді зерттеу.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Сомалық бұдандарды практикада пайдалану</a:t>
            </a:r>
          </a:p>
          <a:p>
            <a:pPr>
              <a:buFont typeface="Wingdings" pitchFamily="2" charset="2"/>
              <a:buChar char="Ø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Молекулалық генетикада, физиологияда, цитологияда теориялық зерттеулер жүргізу үшін қолданылады.</a:t>
            </a:r>
          </a:p>
          <a:p>
            <a:pPr>
              <a:buFont typeface="Wingdings" pitchFamily="2" charset="2"/>
              <a:buChar char="Ø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Алқа тұқымдастардың түраралық және тұысаралық бұдандар алуға қолданылады.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264696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Сомалық бұдандастырудың негіздері;</a:t>
            </a: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Сомалық бұдандастырудың генети-</a:t>
            </a:r>
          </a:p>
          <a:p>
            <a:pPr marL="742950" indent="-742950"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калық негіздері;</a:t>
            </a:r>
          </a:p>
          <a:p>
            <a:pPr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Сомалық бұдандастыруды сұрыптап алу әдістері;</a:t>
            </a:r>
          </a:p>
          <a:p>
            <a:pPr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Бұдан өсімдіктерді талдау әдістері;</a:t>
            </a:r>
          </a:p>
          <a:p>
            <a:pPr algn="just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Сомалық бұдандарды практикада пайдалану.</a:t>
            </a:r>
          </a:p>
          <a:p>
            <a:endParaRPr lang="kk-KZ" sz="3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Arial" pitchFamily="34" charset="0"/>
              <a:buAutoNum type="arabicPeriod"/>
            </a:pPr>
            <a:endParaRPr lang="kk-KZ" sz="3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dirty="0" smtClean="0">
              <a:solidFill>
                <a:schemeClr val="bg1"/>
              </a:solidFill>
            </a:endParaRPr>
          </a:p>
          <a:p>
            <a:endParaRPr lang="kk-KZ" sz="36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  <a:solidFill>
            <a:schemeClr val="tx2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Сомалық бұдандастырудың негіздері</a:t>
            </a:r>
          </a:p>
          <a:p>
            <a:pPr>
              <a:buFont typeface="Wingdings" pitchFamily="2" charset="2"/>
              <a:buChar char="Ø"/>
            </a:pPr>
            <a:r>
              <a:rPr lang="kk-KZ" sz="3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Сомалық бұдандастыру</a:t>
            </a: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-бұдандастырудың жаңа әдісі, ол сомалық клеткалардың құйлысуы арқылы жүзеге асырылады.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Сомалық бұдандастыруда </a:t>
            </a:r>
            <a:r>
              <a:rPr lang="kk-KZ" sz="36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токсономиялық алшақтық </a:t>
            </a: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шектемейді.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Сомалық бұдандастыруда </a:t>
            </a:r>
            <a:r>
              <a:rPr lang="kk-KZ" sz="36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түраралық</a:t>
            </a:r>
            <a:r>
              <a:rPr lang="kk-KZ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36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туысаралық</a:t>
            </a:r>
            <a:r>
              <a:rPr lang="kk-KZ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36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алшақ систематикалық топтар</a:t>
            </a:r>
            <a:r>
              <a:rPr lang="kk-KZ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ға</a:t>
            </a: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жататын өсімдіктерді бұдандасыруға болады.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  <a:solidFill>
            <a:schemeClr val="tx2">
              <a:lumMod val="50000"/>
            </a:schemeClr>
          </a:solidFill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Сомалық бұдандастырудың артықшылықтары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kk-KZ" sz="3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Жыныстық жолмен бұдандаспайтын </a:t>
            </a:r>
            <a:r>
              <a:rPr lang="kk-KZ" sz="39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филогенезде түпкі тектері алыс жатқан </a:t>
            </a:r>
            <a:r>
              <a:rPr lang="kk-KZ" sz="3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түрлерін бұдандастыру;</a:t>
            </a:r>
          </a:p>
          <a:p>
            <a:pPr marL="514350" indent="-514350" algn="just">
              <a:buFont typeface="+mj-lt"/>
              <a:buAutoNum type="arabicPeriod"/>
            </a:pPr>
            <a:endParaRPr lang="kk-KZ" sz="39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kk-KZ" sz="39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Ассиметриялық бұданды </a:t>
            </a:r>
            <a:r>
              <a:rPr lang="kk-KZ" sz="3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алу, оларда ата анасының біреуінің ғана гендер жиынтығы толығымен болады, ал екіншісінің бірнеше хромосомалары (немесе гендері, оргоноидтары, цитоплазмасы) болады.</a:t>
            </a:r>
          </a:p>
          <a:p>
            <a:pPr marL="514350" indent="-514350" algn="just">
              <a:buFont typeface="+mj-lt"/>
              <a:buAutoNum type="arabicPeriod"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 немесе одан да көп ата-аналық клеткалардың құйылысуы;</a:t>
            </a:r>
          </a:p>
          <a:p>
            <a:pPr marL="514350" indent="-514350">
              <a:buAutoNum type="arabicPeriod" startAt="3"/>
            </a:pPr>
            <a:endParaRPr lang="kk-KZ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3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Ата-аналық </a:t>
            </a:r>
            <a:r>
              <a:rPr lang="kk-KZ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идиотиптері </a:t>
            </a: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толығымен болатын бұдандарды алу;</a:t>
            </a:r>
          </a:p>
          <a:p>
            <a:pPr marL="514350" indent="-514350">
              <a:buAutoNum type="arabicPeriod" startAt="3"/>
            </a:pPr>
            <a:endParaRPr lang="kk-KZ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3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Ядродан тыс цитоплазмалық гендері бойынша </a:t>
            </a:r>
            <a:r>
              <a:rPr lang="kk-KZ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гетерозиготаларды</a:t>
            </a: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алу;</a:t>
            </a:r>
          </a:p>
          <a:p>
            <a:pPr marL="514350" indent="-514350">
              <a:buNone/>
            </a:pPr>
            <a:endParaRPr lang="kk-KZ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Генеративтік  жүйелерінің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сыйымсыздығын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жеңу; </a:t>
            </a: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7. Морфогензде гаметогенезді аномалиялар салдарынан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жыныстық процестер өте алмайтын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өсімдіктердің бұдандарын алу;</a:t>
            </a:r>
          </a:p>
          <a:p>
            <a:pPr>
              <a:buNone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Эпигенетикалық бағдарламалары әр түрлі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клеткалардың бұдандарын алу.  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  <a:solidFill>
            <a:srgbClr val="1B0C26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kk-KZ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Жыныстық бұдандастыру  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Сомалық бұдандастыру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1520" y="908720"/>
            <a:ext cx="1800200" cy="158417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483768" y="908720"/>
            <a:ext cx="1656184" cy="165618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971600" y="2708920"/>
            <a:ext cx="2232248" cy="216024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771800" y="4653136"/>
            <a:ext cx="1728192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004048" y="4797152"/>
            <a:ext cx="1728192" cy="144016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644008" y="2708920"/>
            <a:ext cx="1872208" cy="18722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1" name="Овал 10"/>
          <p:cNvSpPr/>
          <p:nvPr/>
        </p:nvSpPr>
        <p:spPr>
          <a:xfrm>
            <a:off x="6876256" y="2780928"/>
            <a:ext cx="1872208" cy="18722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644008" y="908720"/>
            <a:ext cx="1584176" cy="144016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804248" y="836712"/>
            <a:ext cx="1728192" cy="144016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11560" y="1124744"/>
            <a:ext cx="504056" cy="4320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971600" y="1484784"/>
            <a:ext cx="79208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827584" y="1916832"/>
            <a:ext cx="79208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2699792" y="1124744"/>
            <a:ext cx="360040" cy="3600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3203848" y="1340768"/>
            <a:ext cx="79208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843808" y="1844824"/>
            <a:ext cx="864096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1475656" y="2780928"/>
            <a:ext cx="1296144" cy="93610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cxnSp>
        <p:nvCxnSpPr>
          <p:cNvPr id="27" name="Прямая соединительная линия 26"/>
          <p:cNvCxnSpPr>
            <a:stCxn id="20" idx="0"/>
            <a:endCxn id="20" idx="4"/>
          </p:cNvCxnSpPr>
          <p:nvPr/>
        </p:nvCxnSpPr>
        <p:spPr>
          <a:xfrm rot="16200000" flipH="1">
            <a:off x="1655676" y="3248980"/>
            <a:ext cx="936104" cy="0"/>
          </a:xfrm>
          <a:prstGeom prst="line">
            <a:avLst/>
          </a:prstGeom>
          <a:ln w="5715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19672" y="3068960"/>
            <a:ext cx="432048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2339752" y="3068960"/>
            <a:ext cx="288032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2195736" y="4005064"/>
            <a:ext cx="79208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34" name="Овал 33"/>
          <p:cNvSpPr/>
          <p:nvPr/>
        </p:nvSpPr>
        <p:spPr>
          <a:xfrm>
            <a:off x="1187624" y="4149080"/>
            <a:ext cx="1008112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251520" y="692696"/>
            <a:ext cx="216024" cy="21602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>
            <a:stCxn id="38" idx="3"/>
          </p:cNvCxnSpPr>
          <p:nvPr/>
        </p:nvCxnSpPr>
        <p:spPr>
          <a:xfrm rot="5400000">
            <a:off x="107504" y="949092"/>
            <a:ext cx="247660" cy="103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79512" y="980728"/>
            <a:ext cx="14401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3995936" y="980728"/>
            <a:ext cx="216024" cy="144016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 стрелкой 52"/>
          <p:cNvCxnSpPr>
            <a:stCxn id="51" idx="7"/>
          </p:cNvCxnSpPr>
          <p:nvPr/>
        </p:nvCxnSpPr>
        <p:spPr>
          <a:xfrm rot="5400000" flipH="1" flipV="1">
            <a:off x="4113589" y="831440"/>
            <a:ext cx="237115" cy="103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123728" y="1124744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</a:rPr>
              <a:t>х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8" name="Месяц 57"/>
          <p:cNvSpPr/>
          <p:nvPr/>
        </p:nvSpPr>
        <p:spPr>
          <a:xfrm rot="16395432">
            <a:off x="2025576" y="1968885"/>
            <a:ext cx="435441" cy="503241"/>
          </a:xfrm>
          <a:prstGeom prst="mo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 вниз 58"/>
          <p:cNvSpPr/>
          <p:nvPr/>
        </p:nvSpPr>
        <p:spPr>
          <a:xfrm>
            <a:off x="2195736" y="2492896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5148064" y="105273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62" name="Овал 61"/>
          <p:cNvSpPr/>
          <p:nvPr/>
        </p:nvSpPr>
        <p:spPr>
          <a:xfrm>
            <a:off x="5076056" y="1772816"/>
            <a:ext cx="108012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63" name="Овал 62"/>
          <p:cNvSpPr/>
          <p:nvPr/>
        </p:nvSpPr>
        <p:spPr>
          <a:xfrm>
            <a:off x="4932040" y="148478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64" name="Овал 63"/>
          <p:cNvSpPr/>
          <p:nvPr/>
        </p:nvSpPr>
        <p:spPr>
          <a:xfrm>
            <a:off x="7164288" y="105273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65" name="Овал 64"/>
          <p:cNvSpPr/>
          <p:nvPr/>
        </p:nvSpPr>
        <p:spPr>
          <a:xfrm>
            <a:off x="7020272" y="148478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66" name="Овал 65"/>
          <p:cNvSpPr/>
          <p:nvPr/>
        </p:nvSpPr>
        <p:spPr>
          <a:xfrm>
            <a:off x="7380312" y="184482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67" name="Месяц 66"/>
          <p:cNvSpPr/>
          <p:nvPr/>
        </p:nvSpPr>
        <p:spPr>
          <a:xfrm rot="16395432">
            <a:off x="6314026" y="1635271"/>
            <a:ext cx="407498" cy="723008"/>
          </a:xfrm>
          <a:prstGeom prst="moon">
            <a:avLst>
              <a:gd name="adj" fmla="val 4017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Стрелка вниз 67"/>
          <p:cNvSpPr/>
          <p:nvPr/>
        </p:nvSpPr>
        <p:spPr>
          <a:xfrm rot="2424413">
            <a:off x="6114620" y="2177613"/>
            <a:ext cx="131875" cy="58683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низ 68"/>
          <p:cNvSpPr/>
          <p:nvPr/>
        </p:nvSpPr>
        <p:spPr>
          <a:xfrm rot="19646965">
            <a:off x="6864896" y="2047704"/>
            <a:ext cx="189391" cy="8160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6372200" y="105273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</a:rPr>
              <a:t>+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4932040" y="2857496"/>
            <a:ext cx="432048" cy="28803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5508104" y="2924944"/>
            <a:ext cx="432048" cy="288032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74" name="Овал 73"/>
          <p:cNvSpPr/>
          <p:nvPr/>
        </p:nvSpPr>
        <p:spPr>
          <a:xfrm>
            <a:off x="4716016" y="321297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75" name="Овал 74"/>
          <p:cNvSpPr/>
          <p:nvPr/>
        </p:nvSpPr>
        <p:spPr>
          <a:xfrm>
            <a:off x="4716016" y="357301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76" name="Овал 75"/>
          <p:cNvSpPr/>
          <p:nvPr/>
        </p:nvSpPr>
        <p:spPr>
          <a:xfrm>
            <a:off x="5508104" y="321297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77" name="Овал 76"/>
          <p:cNvSpPr/>
          <p:nvPr/>
        </p:nvSpPr>
        <p:spPr>
          <a:xfrm>
            <a:off x="5508104" y="357301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78" name="Овал 77"/>
          <p:cNvSpPr/>
          <p:nvPr/>
        </p:nvSpPr>
        <p:spPr>
          <a:xfrm>
            <a:off x="7236296" y="2852936"/>
            <a:ext cx="1296144" cy="86409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cxnSp>
        <p:nvCxnSpPr>
          <p:cNvPr id="80" name="Прямая соединительная линия 79"/>
          <p:cNvCxnSpPr>
            <a:stCxn id="78" idx="0"/>
            <a:endCxn id="78" idx="4"/>
          </p:cNvCxnSpPr>
          <p:nvPr/>
        </p:nvCxnSpPr>
        <p:spPr>
          <a:xfrm rot="16200000" flipH="1">
            <a:off x="7452320" y="3284984"/>
            <a:ext cx="864096" cy="0"/>
          </a:xfrm>
          <a:prstGeom prst="line">
            <a:avLst/>
          </a:prstGeom>
          <a:ln w="3175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452320" y="3212976"/>
            <a:ext cx="36004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8028384" y="3140968"/>
            <a:ext cx="3600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83" name="Овал 82"/>
          <p:cNvSpPr/>
          <p:nvPr/>
        </p:nvSpPr>
        <p:spPr>
          <a:xfrm>
            <a:off x="7020272" y="3717032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84" name="Овал 83"/>
          <p:cNvSpPr/>
          <p:nvPr/>
        </p:nvSpPr>
        <p:spPr>
          <a:xfrm>
            <a:off x="7092280" y="393305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85" name="Овал 84"/>
          <p:cNvSpPr/>
          <p:nvPr/>
        </p:nvSpPr>
        <p:spPr>
          <a:xfrm>
            <a:off x="7740352" y="3789040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6" name="Овал 85"/>
          <p:cNvSpPr/>
          <p:nvPr/>
        </p:nvSpPr>
        <p:spPr>
          <a:xfrm>
            <a:off x="7668344" y="4077072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7380312" y="4797152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Ядролық бұдан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Овал 87"/>
          <p:cNvSpPr/>
          <p:nvPr/>
        </p:nvSpPr>
        <p:spPr>
          <a:xfrm>
            <a:off x="3275856" y="4941168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89" name="Овал 88"/>
          <p:cNvSpPr/>
          <p:nvPr/>
        </p:nvSpPr>
        <p:spPr>
          <a:xfrm>
            <a:off x="2771800" y="537321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0" name="Овал 89"/>
          <p:cNvSpPr/>
          <p:nvPr/>
        </p:nvSpPr>
        <p:spPr>
          <a:xfrm>
            <a:off x="2843808" y="5733256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1" name="Овал 90"/>
          <p:cNvSpPr/>
          <p:nvPr/>
        </p:nvSpPr>
        <p:spPr>
          <a:xfrm>
            <a:off x="3491880" y="537321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2" name="Овал 91"/>
          <p:cNvSpPr/>
          <p:nvPr/>
        </p:nvSpPr>
        <p:spPr>
          <a:xfrm>
            <a:off x="3563888" y="5733256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3" name="Овал 92"/>
          <p:cNvSpPr/>
          <p:nvPr/>
        </p:nvSpPr>
        <p:spPr>
          <a:xfrm>
            <a:off x="5652120" y="5013176"/>
            <a:ext cx="432048" cy="2880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4" name="Овал 93"/>
          <p:cNvSpPr/>
          <p:nvPr/>
        </p:nvSpPr>
        <p:spPr>
          <a:xfrm>
            <a:off x="5004048" y="5445224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5" name="Овал 94"/>
          <p:cNvSpPr/>
          <p:nvPr/>
        </p:nvSpPr>
        <p:spPr>
          <a:xfrm>
            <a:off x="5148064" y="5805264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+</a:t>
            </a:r>
            <a:endParaRPr lang="ru-RU" dirty="0"/>
          </a:p>
        </p:txBody>
      </p:sp>
      <p:sp>
        <p:nvSpPr>
          <p:cNvPr id="96" name="Овал 95"/>
          <p:cNvSpPr/>
          <p:nvPr/>
        </p:nvSpPr>
        <p:spPr>
          <a:xfrm>
            <a:off x="5796136" y="5445224"/>
            <a:ext cx="864096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7" name="Овал 96"/>
          <p:cNvSpPr/>
          <p:nvPr/>
        </p:nvSpPr>
        <p:spPr>
          <a:xfrm>
            <a:off x="5796136" y="5805264"/>
            <a:ext cx="720080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-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4211960" y="6165304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Цитоплазмалық бұдандар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Стрелка вниз 98"/>
          <p:cNvSpPr/>
          <p:nvPr/>
        </p:nvSpPr>
        <p:spPr>
          <a:xfrm rot="2424413">
            <a:off x="4515267" y="4013890"/>
            <a:ext cx="217884" cy="113289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Стрелка вниз 99"/>
          <p:cNvSpPr/>
          <p:nvPr/>
        </p:nvSpPr>
        <p:spPr>
          <a:xfrm rot="19646965">
            <a:off x="6000800" y="4063927"/>
            <a:ext cx="189391" cy="8160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TextBox 100"/>
          <p:cNvSpPr txBox="1"/>
          <p:nvPr/>
        </p:nvSpPr>
        <p:spPr>
          <a:xfrm>
            <a:off x="3786182" y="421481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</a:rPr>
              <a:t>Гетерокарион</a:t>
            </a:r>
            <a:endParaRPr lang="ru-RU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 протопласт  қосылғанда олардың ядролары өзара қосылса, нағыз бұдан клетка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ядролық бұдан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пайда болады.</a:t>
            </a:r>
          </a:p>
          <a:p>
            <a:pPr marL="0" indent="0">
              <a:buFont typeface="Wingdings" pitchFamily="2" charset="2"/>
              <a:buChar char="Ø"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Ядролары  қосылмаған  бұдан  клетка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гетерокарион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деп аталады.</a:t>
            </a:r>
          </a:p>
          <a:p>
            <a:pPr marL="0" indent="0">
              <a:buFont typeface="Wingdings" pitchFamily="2" charset="2"/>
              <a:buChar char="Ø"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Гетерокарионды ата-аналық біреуінің немесе екеуінің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супробласттарын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бұдандастыру үшін пайдалануға болады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264696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Супробласт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протопласттың бөлігі, ол цитоплазмалық мембранамен қапталған, оның құрамында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кейбір органоидтар болады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Яғни,</a:t>
            </a:r>
          </a:p>
          <a:p>
            <a:pPr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Ядросы болса –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нуклеопласт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деп аталады;</a:t>
            </a:r>
          </a:p>
          <a:p>
            <a:pPr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Ядросы жоқ болса –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цитопласт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деп аталады;</a:t>
            </a:r>
          </a:p>
          <a:p>
            <a:pPr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Ядро мен цитоплазманың  бөлігі болса –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минипротопласт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деп аталады.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603</Words>
  <Application>Microsoft Office PowerPoint</Application>
  <PresentationFormat>Экран (4:3)</PresentationFormat>
  <Paragraphs>177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46</cp:revision>
  <dcterms:created xsi:type="dcterms:W3CDTF">2010-11-10T16:37:44Z</dcterms:created>
  <dcterms:modified xsi:type="dcterms:W3CDTF">2014-08-16T12:08:17Z</dcterms:modified>
</cp:coreProperties>
</file>